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 id="259" r:id="rId8"/>
    <p:sldId id="260" r:id="rId9"/>
    <p:sldId id="261" r:id="rId10"/>
    <p:sldId id="262" r:id="rId11"/>
    <p:sldId id="263" r:id="rId12"/>
    <p:sldId id="275" r:id="rId13"/>
    <p:sldId id="276" r:id="rId14"/>
    <p:sldId id="277" r:id="rId15"/>
    <p:sldId id="278" r:id="rId16"/>
    <p:sldId id="279" r:id="rId17"/>
    <p:sldId id="281" r:id="rId18"/>
    <p:sldId id="273" r:id="rId19"/>
    <p:sldId id="284"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106" d="100"/>
          <a:sy n="106" d="100"/>
        </p:scale>
        <p:origin x="10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lstStyle/>
          <a:p>
            <a:r>
              <a:rPr lang="en-US" b="1" dirty="0">
                <a:solidFill>
                  <a:srgbClr val="E36436"/>
                </a:solidFill>
                <a:latin typeface="Helvetica"/>
                <a:ea typeface="Helvetica Neue" panose="02000503000000020004" pitchFamily="2" charset="0"/>
                <a:cs typeface="Helvetica Neue" panose="02000503000000020004" pitchFamily="2" charset="0"/>
              </a:rPr>
              <a:t>College of Arts &amp; Media</a:t>
            </a: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a:ea typeface="Helvetica Neue" panose="02000503000000020004" pitchFamily="2" charset="0"/>
                <a:cs typeface="Helvetica Neue" panose="02000503000000020004" pitchFamily="2" charset="0"/>
              </a:rPr>
              <a:t>Supportive Data</a:t>
            </a:r>
            <a:endParaRPr lang="en-US" b="1" dirty="0">
              <a:latin typeface="Helvetica Neue"/>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4241720" y="5674042"/>
            <a:ext cx="3721416" cy="446285"/>
          </a:xfrm>
        </p:spPr>
        <p:txBody>
          <a:bodyPr vert="horz" lIns="91440" tIns="45720" rIns="91440" bIns="45720" rtlCol="0" anchor="t">
            <a:normAutofit/>
          </a:bodyPr>
          <a:lstStyle/>
          <a:p>
            <a:pPr marL="0" indent="0">
              <a:buNone/>
            </a:pPr>
            <a:r>
              <a:rPr lang="en-US" sz="2400" dirty="0">
                <a:solidFill>
                  <a:schemeClr val="bg2">
                    <a:lumMod val="25000"/>
                  </a:schemeClr>
                </a:solidFill>
                <a:latin typeface="Helvetica Oblique"/>
                <a:ea typeface="Helvetica Neue" panose="02000503000000020004" pitchFamily="2" charset="0"/>
                <a:cs typeface="Helvetica Neue" panose="02000503000000020004" pitchFamily="2" charset="0"/>
              </a:rPr>
              <a:t>43.0 % enrollment growth</a:t>
            </a:r>
            <a:endParaRPr lang="en-US" sz="2400" i="1" dirty="0">
              <a:solidFill>
                <a:schemeClr val="bg2">
                  <a:lumMod val="25000"/>
                </a:schemeClr>
              </a:solidFill>
              <a:latin typeface="Helvetica Oblique"/>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4" name="Picture 4" descr="SHSU Enrollment Growth">
            <a:extLst>
              <a:ext uri="{FF2B5EF4-FFF2-40B4-BE49-F238E27FC236}">
                <a16:creationId xmlns:a16="http://schemas.microsoft.com/office/drawing/2014/main" id="{780318AB-BA69-3AF0-92FD-9F656DB86D1D}"/>
              </a:ext>
            </a:extLst>
          </p:cNvPr>
          <p:cNvPicPr>
            <a:picLocks noChangeAspect="1"/>
          </p:cNvPicPr>
          <p:nvPr/>
        </p:nvPicPr>
        <p:blipFill>
          <a:blip r:embed="rId3"/>
          <a:stretch>
            <a:fillRect/>
          </a:stretch>
        </p:blipFill>
        <p:spPr>
          <a:xfrm>
            <a:off x="2193472" y="1457954"/>
            <a:ext cx="8118928" cy="4141664"/>
          </a:xfrm>
          <a:prstGeom prst="rect">
            <a:avLst/>
          </a:prstGeom>
        </p:spPr>
      </p:pic>
    </p:spTree>
    <p:extLst>
      <p:ext uri="{BB962C8B-B14F-4D97-AF65-F5344CB8AC3E}">
        <p14:creationId xmlns:p14="http://schemas.microsoft.com/office/powerpoint/2010/main" val="1431565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4038643916"/>
              </p:ext>
            </p:extLst>
          </p:nvPr>
        </p:nvGraphicFramePr>
        <p:xfrm>
          <a:off x="838199" y="1372630"/>
          <a:ext cx="10515600" cy="4686361"/>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#3 Budget Priority</a:t>
                      </a:r>
                    </a:p>
                  </a:txBody>
                  <a:tcPr>
                    <a:solidFill>
                      <a:srgbClr val="E36436"/>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000" b="1" dirty="0">
                          <a:solidFill>
                            <a:schemeClr val="bg1"/>
                          </a:solidFill>
                          <a:latin typeface="Helvetica"/>
                        </a:rPr>
                        <a:t>Graduate Assistantship Funding</a:t>
                      </a:r>
                      <a:endParaRPr lang="en-US" sz="2000" b="1" dirty="0">
                        <a:solidFill>
                          <a:schemeClr val="bg1"/>
                        </a:solidFill>
                        <a:latin typeface="Helvetica" pitchFamily="2" charset="0"/>
                      </a:endParaRP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lvl="0">
                        <a:buNone/>
                      </a:pPr>
                      <a:r>
                        <a:rPr lang="en-US" sz="1600" b="0" i="0" u="none" strike="noStrike" noProof="0" dirty="0">
                          <a:solidFill>
                            <a:schemeClr val="bg2">
                              <a:lumMod val="25000"/>
                            </a:schemeClr>
                          </a:solidFill>
                          <a:latin typeface="Helvetica"/>
                        </a:rPr>
                        <a:t>Strategy 1: Prioritize Student Success and Access. </a:t>
                      </a:r>
                      <a:endParaRPr lang="en-US" sz="1600" b="0" i="0" u="none" strike="noStrike" noProof="0" dirty="0"/>
                    </a:p>
                    <a:p>
                      <a:pPr lvl="0">
                        <a:buNone/>
                      </a:pPr>
                      <a:endParaRPr lang="en-US" sz="1600" b="0" i="0" u="none" strike="noStrike" noProof="0" dirty="0"/>
                    </a:p>
                    <a:p>
                      <a:pPr lvl="0">
                        <a:buNone/>
                      </a:pPr>
                      <a:r>
                        <a:rPr lang="en-US" sz="1600" b="0" i="0" u="none" strike="noStrike" noProof="0" dirty="0">
                          <a:solidFill>
                            <a:schemeClr val="bg2">
                              <a:lumMod val="25000"/>
                            </a:schemeClr>
                          </a:solidFill>
                          <a:latin typeface="Helvetica"/>
                        </a:rPr>
                        <a:t>Goal 1.1 - Recruit, retain, graduate, and empower students to drive sustainable growth. </a:t>
                      </a:r>
                      <a:endParaRPr lang="en-US" sz="1600" b="0" i="0" u="none" strike="noStrike" noProof="0" dirty="0"/>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$100,000</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pPr lvl="0">
                        <a:buNone/>
                      </a:pPr>
                      <a:r>
                        <a:rPr lang="en-US" sz="1600" b="0" i="0" u="none" strike="noStrike" noProof="0" dirty="0"/>
                        <a:t>The funding will enable us to continue to attract top graduate students and provide them with the necessary resources to succeed in their academic pursuits. By offering competitive financial support, we can also retain our best students and ensure they have the opportunity to complete their research and education at our institution. Funding needed to support current enrollments. </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u="none" strike="noStrike" kern="1200" dirty="0">
                          <a:solidFill>
                            <a:schemeClr val="dk1"/>
                          </a:solidFill>
                          <a:latin typeface="Calibri"/>
                          <a:ea typeface="+mn-ea"/>
                          <a:cs typeface="+mn-cs"/>
                        </a:rPr>
                        <a:t>Failure to fund this request </a:t>
                      </a:r>
                      <a:r>
                        <a:rPr lang="en-US" sz="1600" b="0" i="0" u="none" strike="noStrike" noProof="0" dirty="0"/>
                        <a:t>may result in revenue loss and an inability to continue growing graduate programs. </a:t>
                      </a:r>
                      <a:r>
                        <a:rPr lang="en-US" sz="1600" b="0" i="0" u="none" strike="noStrike" noProof="0" dirty="0">
                          <a:latin typeface="Calibri"/>
                        </a:rPr>
                        <a:t>Without this funding, our college may struggle to attract and retain graduate students, which could lead to a decline in the quality of education and research. </a:t>
                      </a:r>
                      <a:endParaRPr lang="en-US" sz="1600" b="0" i="0" u="none" strike="noStrike" noProof="0">
                        <a:latin typeface="Calibri"/>
                      </a:endParaRP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a:ea typeface="Helvetica Neue" panose="02000503000000020004" pitchFamily="2" charset="0"/>
                <a:cs typeface="Helvetica Neue" panose="02000503000000020004" pitchFamily="2" charset="0"/>
              </a:rPr>
              <a:t>Supportive Data</a:t>
            </a:r>
            <a:endParaRPr lang="en-US" b="1" dirty="0">
              <a:latin typeface="Helvetica Neue"/>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4241720" y="5683113"/>
            <a:ext cx="3721416" cy="437214"/>
          </a:xfrm>
        </p:spPr>
        <p:txBody>
          <a:bodyPr vert="horz" lIns="91440" tIns="45720" rIns="91440" bIns="45720" rtlCol="0" anchor="t">
            <a:normAutofit/>
          </a:bodyPr>
          <a:lstStyle/>
          <a:p>
            <a:pPr marL="0" indent="0">
              <a:buNone/>
            </a:pPr>
            <a:r>
              <a:rPr lang="en-US" sz="2400" dirty="0">
                <a:solidFill>
                  <a:schemeClr val="bg2">
                    <a:lumMod val="25000"/>
                  </a:schemeClr>
                </a:solidFill>
                <a:latin typeface="Helvetica Oblique"/>
                <a:ea typeface="Helvetica Neue" panose="02000503000000020004" pitchFamily="2" charset="0"/>
                <a:cs typeface="Helvetica Neue" panose="02000503000000020004" pitchFamily="2" charset="0"/>
              </a:rPr>
              <a:t>17.1% enrollment growth </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pic>
        <p:nvPicPr>
          <p:cNvPr id="4" name="Picture 4" descr="SHSU Enrollment Growth Bar Chart">
            <a:extLst>
              <a:ext uri="{FF2B5EF4-FFF2-40B4-BE49-F238E27FC236}">
                <a16:creationId xmlns:a16="http://schemas.microsoft.com/office/drawing/2014/main" id="{BEDEC214-C532-D229-4CC5-655B8A2D2950}"/>
              </a:ext>
            </a:extLst>
          </p:cNvPr>
          <p:cNvPicPr>
            <a:picLocks noChangeAspect="1"/>
          </p:cNvPicPr>
          <p:nvPr/>
        </p:nvPicPr>
        <p:blipFill>
          <a:blip r:embed="rId3"/>
          <a:stretch>
            <a:fillRect/>
          </a:stretch>
        </p:blipFill>
        <p:spPr>
          <a:xfrm>
            <a:off x="1984830" y="1340027"/>
            <a:ext cx="8231414" cy="4377520"/>
          </a:xfrm>
          <a:prstGeom prst="rect">
            <a:avLst/>
          </a:prstGeom>
        </p:spPr>
      </p:pic>
    </p:spTree>
    <p:extLst>
      <p:ext uri="{BB962C8B-B14F-4D97-AF65-F5344CB8AC3E}">
        <p14:creationId xmlns:p14="http://schemas.microsoft.com/office/powerpoint/2010/main" val="39507825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#4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07C90BE4-D402-D695-CB30-B6EE8DFA965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A02401FB-9F31-F80F-AED4-8A8F2D783D8E}"/>
              </a:ext>
            </a:extLst>
          </p:cNvPr>
          <p:cNvGraphicFramePr>
            <a:graphicFrameLocks noGrp="1"/>
          </p:cNvGraphicFramePr>
          <p:nvPr>
            <p:extLst>
              <p:ext uri="{D42A27DB-BD31-4B8C-83A1-F6EECF244321}">
                <p14:modId xmlns:p14="http://schemas.microsoft.com/office/powerpoint/2010/main" val="4207144523"/>
              </p:ext>
            </p:extLst>
          </p:nvPr>
        </p:nvGraphicFramePr>
        <p:xfrm>
          <a:off x="838199" y="1372630"/>
          <a:ext cx="10515600" cy="4607410"/>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#4 Budget Priority</a:t>
                      </a:r>
                    </a:p>
                  </a:txBody>
                  <a:tcPr>
                    <a:solidFill>
                      <a:srgbClr val="E36436"/>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000" b="1" dirty="0">
                          <a:solidFill>
                            <a:schemeClr val="bg1"/>
                          </a:solidFill>
                          <a:latin typeface="Helvetica"/>
                        </a:rPr>
                        <a:t>Studio Production Technician (Full Time Staff, MCOM)</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Strategy 4: Expand and elevate our service to the State and beyond.</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0">
                        <a:buNone/>
                      </a:pPr>
                      <a:endPar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0">
                        <a:buNone/>
                      </a:pPr>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Goal 4.1 - Promote career readiness and attainment through experiences that </a:t>
                      </a:r>
                      <a:r>
                        <a:rPr lang="en-US" sz="1600" b="0" i="0">
                          <a:solidFill>
                            <a:schemeClr val="bg2">
                              <a:lumMod val="25000"/>
                            </a:schemeClr>
                          </a:solidFill>
                          <a:latin typeface="Helvetica"/>
                          <a:ea typeface="Helvetica Neue" panose="02000503000000020004" pitchFamily="2" charset="0"/>
                          <a:cs typeface="Helvetica Neue" panose="02000503000000020004" pitchFamily="2" charset="0"/>
                        </a:rPr>
                        <a:t>facilitate personal and professional development and connections. </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$72,600</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pPr lvl="0">
                        <a:buNone/>
                      </a:pPr>
                      <a:r>
                        <a:rPr lang="en-US" sz="1600" b="0" i="0" u="none" strike="noStrike" noProof="0" dirty="0"/>
                        <a:t>This position </a:t>
                      </a:r>
                      <a:r>
                        <a:rPr lang="en-US" sz="1600" b="0" i="0" u="none" strike="noStrike" noProof="0" dirty="0">
                          <a:latin typeface="Calibri"/>
                        </a:rPr>
                        <a:t>will have far-reaching benefits for the university, our students, and the wider community. This position will enable us to expand and elevate our services in media </a:t>
                      </a:r>
                      <a:r>
                        <a:rPr lang="en-US" sz="1600" b="0" i="0" u="none" strike="noStrike" noProof="0">
                          <a:latin typeface="Calibri"/>
                        </a:rPr>
                        <a:t>production and distribution, including student training in media technology. </a:t>
                      </a:r>
                      <a:endParaRPr lang="en-US" sz="1600" b="0" i="0" u="none" strike="noStrike" noProof="0" dirty="0">
                        <a:latin typeface="Calibri"/>
                      </a:endParaRP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pPr lvl="0">
                        <a:buNone/>
                      </a:pPr>
                      <a:r>
                        <a:rPr lang="en-US" sz="1600" b="0" i="0" u="none" strike="noStrike" noProof="0">
                          <a:latin typeface="Calibri"/>
                        </a:rPr>
                        <a:t>Failure to fund this position will not address the need to provide oversight of </a:t>
                      </a:r>
                      <a:r>
                        <a:rPr lang="en-US" sz="1600" b="0" i="0" u="none" strike="noStrike" noProof="0" dirty="0">
                          <a:latin typeface="Calibri"/>
                        </a:rPr>
                        <a:t>media </a:t>
                      </a:r>
                      <a:r>
                        <a:rPr lang="en-US" sz="1600" b="0" i="0" u="none" strike="noStrike" noProof="0">
                          <a:latin typeface="Calibri"/>
                        </a:rPr>
                        <a:t>production technologies. This, in turn, will negatively impact student learning, and unit reputation, as prospective students may choose to attend institutions with better access to equipment.</a:t>
                      </a:r>
                      <a:endParaRPr lang="en-US"/>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017193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1080797238"/>
              </p:ext>
            </p:extLst>
          </p:nvPr>
        </p:nvGraphicFramePr>
        <p:xfrm>
          <a:off x="838199" y="1372630"/>
          <a:ext cx="10515600" cy="4826619"/>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#5 Budget Priority</a:t>
                      </a:r>
                    </a:p>
                  </a:txBody>
                  <a:tcPr>
                    <a:solidFill>
                      <a:srgbClr val="E36436"/>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000" b="1" dirty="0">
                          <a:solidFill>
                            <a:schemeClr val="bg1"/>
                          </a:solidFill>
                          <a:latin typeface="Helvetica"/>
                        </a:rPr>
                        <a:t>Audio Production Technician (Full Time Staff, MUS)</a:t>
                      </a:r>
                      <a:endParaRPr lang="en-US" sz="2000" b="1" dirty="0">
                        <a:solidFill>
                          <a:schemeClr val="bg1"/>
                        </a:solidFill>
                        <a:latin typeface="Helvetica" pitchFamily="2" charset="0"/>
                      </a:endParaRP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Strategy 2: Embody a culture of excellence. </a:t>
                      </a:r>
                    </a:p>
                    <a:p>
                      <a:pPr lvl="0">
                        <a:buNone/>
                      </a:pPr>
                      <a:endParaRPr lang="en-US"/>
                    </a:p>
                    <a:p>
                      <a:pPr lvl="0">
                        <a:buNone/>
                      </a:pPr>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Goal 2.2 - Align processes and resources, such as staffing, facilities, technology, and other assets to strategic priorities. </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$72,600</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pPr lvl="0">
                        <a:buNone/>
                      </a:pPr>
                      <a:r>
                        <a:rPr lang="en-US" sz="1600" b="0" i="0" u="none" strike="noStrike" noProof="0" dirty="0"/>
                        <a:t>This position will be instrumental in managing audio recording production for all CAM performances, particularly in the School of Music. Recordings </a:t>
                      </a:r>
                      <a:r>
                        <a:rPr lang="en-US" sz="1600" b="0" i="0" u="none" strike="noStrike" noProof="0" dirty="0">
                          <a:latin typeface="Calibri"/>
                        </a:rPr>
                        <a:t>will be made available to the public, providing a unique opportunity to promote our music programs both within and beyond the state of Texas. This position will provide invaluable experience and training opportunities for students interested in audio engineering and production.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pPr lvl="0">
                        <a:buNone/>
                      </a:pPr>
                      <a:r>
                        <a:rPr lang="en-US" sz="1600" b="0" i="0" u="none" strike="noStrike" noProof="0" dirty="0"/>
                        <a:t>Failure to fund this request may result in lost revenue from missed opportunities due to the lack of high-quality recordings (alumni, donor, and patron support). Additionally, the absence of this position will limit our ability to support new degree programs in audio music recording, podcast journalism, and film production.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0972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vert="horz" lIns="91440" tIns="45720" rIns="91440" bIns="45720" rtlCol="0" anchor="t">
            <a:normAutofit/>
          </a:bodyPr>
          <a:lstStyle/>
          <a:p>
            <a:pPr marL="514350" indent="-514350">
              <a:buAutoNum type="arabicPeriod"/>
            </a:pPr>
            <a:r>
              <a:rPr lang="en-US">
                <a:solidFill>
                  <a:schemeClr val="bg2">
                    <a:lumMod val="25000"/>
                  </a:schemeClr>
                </a:solidFill>
                <a:latin typeface="Helvetica"/>
                <a:ea typeface="+mn-lt"/>
                <a:cs typeface="Helvetica"/>
              </a:rPr>
              <a:t>Art Faculty - $381,152</a:t>
            </a:r>
          </a:p>
          <a:p>
            <a:pPr marL="514350" indent="-514350">
              <a:buAutoNum type="arabicPeriod"/>
            </a:pPr>
            <a:r>
              <a:rPr lang="en-US">
                <a:solidFill>
                  <a:schemeClr val="bg2">
                    <a:lumMod val="25000"/>
                  </a:schemeClr>
                </a:solidFill>
                <a:latin typeface="Helvetica"/>
                <a:ea typeface="+mn-lt"/>
                <a:cs typeface="Helvetica"/>
              </a:rPr>
              <a:t>Mass Comm Faculty</a:t>
            </a:r>
            <a:r>
              <a:rPr lang="en-US">
                <a:solidFill>
                  <a:schemeClr val="bg2">
                    <a:lumMod val="25000"/>
                  </a:schemeClr>
                </a:solidFill>
                <a:latin typeface="Helvetica"/>
                <a:ea typeface="Helvetica Neue" panose="02000503000000020004" pitchFamily="2" charset="0"/>
                <a:cs typeface="Helvetica Neue" panose="02000503000000020004" pitchFamily="2" charset="0"/>
              </a:rPr>
              <a:t> – $157,841</a:t>
            </a:r>
            <a:endParaRPr lang="en-US">
              <a:solidFill>
                <a:schemeClr val="bg2">
                  <a:lumMod val="25000"/>
                </a:schemeClr>
              </a:solidFill>
              <a:cs typeface="Calibri"/>
            </a:endParaRPr>
          </a:p>
          <a:p>
            <a:pPr marL="514350" indent="-514350">
              <a:buFont typeface="+mj-lt"/>
              <a:buAutoNum type="arabicPeriod"/>
            </a:pPr>
            <a:r>
              <a:rPr lang="en-US">
                <a:solidFill>
                  <a:schemeClr val="bg2">
                    <a:lumMod val="25000"/>
                  </a:schemeClr>
                </a:solidFill>
                <a:latin typeface="Helvetica"/>
                <a:ea typeface="Helvetica Neue" panose="02000503000000020004" pitchFamily="2" charset="0"/>
                <a:cs typeface="Helvetica Neue" panose="02000503000000020004" pitchFamily="2" charset="0"/>
              </a:rPr>
              <a:t>Graduate Funding – $100,000</a:t>
            </a:r>
          </a:p>
          <a:p>
            <a:pPr marL="514350" indent="-514350">
              <a:buFont typeface="Calibri Light" panose="020F0302020204030204"/>
              <a:buAutoNum type="arabicPeriod"/>
            </a:pPr>
            <a:r>
              <a:rPr lang="en-US">
                <a:solidFill>
                  <a:schemeClr val="bg2">
                    <a:lumMod val="25000"/>
                  </a:schemeClr>
                </a:solidFill>
                <a:latin typeface="Helvetica"/>
                <a:ea typeface="Helvetica Neue" panose="02000503000000020004" pitchFamily="2" charset="0"/>
                <a:cs typeface="Helvetica"/>
              </a:rPr>
              <a:t>Studio Production Tech </a:t>
            </a:r>
            <a:r>
              <a:rPr lang="en-US">
                <a:solidFill>
                  <a:schemeClr val="bg2">
                    <a:lumMod val="25000"/>
                  </a:schemeClr>
                </a:solidFill>
                <a:latin typeface="Helvetica"/>
                <a:ea typeface="Helvetica Neue" panose="02000503000000020004" pitchFamily="2" charset="0"/>
                <a:cs typeface="Helvetica Neue" panose="02000503000000020004" pitchFamily="2" charset="0"/>
              </a:rPr>
              <a:t>– $72,600</a:t>
            </a:r>
          </a:p>
          <a:p>
            <a:pPr marL="514350" indent="-514350">
              <a:buFont typeface="+mj-lt"/>
              <a:buAutoNum type="arabicPeriod"/>
            </a:pPr>
            <a:r>
              <a:rPr lang="en-US">
                <a:solidFill>
                  <a:schemeClr val="bg2">
                    <a:lumMod val="25000"/>
                  </a:schemeClr>
                </a:solidFill>
                <a:latin typeface="Helvetica"/>
                <a:ea typeface="Helvetica Neue" panose="02000503000000020004" pitchFamily="2" charset="0"/>
                <a:cs typeface="Helvetica Neue" panose="02000503000000020004" pitchFamily="2" charset="0"/>
              </a:rPr>
              <a:t>Audio Production Tech – $72,600</a:t>
            </a:r>
          </a:p>
          <a:p>
            <a:pPr marL="514350" indent="-514350">
              <a:buFont typeface="Calibri Light" panose="020F0302020204030204"/>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a:solidFill>
                  <a:srgbClr val="E36436"/>
                </a:solidFill>
                <a:latin typeface="Helvetica"/>
                <a:ea typeface="Helvetica Neue" panose="02000503000000020004" pitchFamily="2" charset="0"/>
                <a:cs typeface="Helvetica Neue" panose="02000503000000020004" pitchFamily="2" charset="0"/>
              </a:rPr>
              <a:t>*Total Amount Requested – $784,193</a:t>
            </a:r>
          </a:p>
        </p:txBody>
      </p:sp>
    </p:spTree>
    <p:extLst>
      <p:ext uri="{BB962C8B-B14F-4D97-AF65-F5344CB8AC3E}">
        <p14:creationId xmlns:p14="http://schemas.microsoft.com/office/powerpoint/2010/main" val="822068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vert="horz" lIns="91440" tIns="45720" rIns="91440" bIns="45720" rtlCol="0" anchor="t">
            <a:normAutofit lnSpcReduction="10000"/>
          </a:bodyPr>
          <a:lstStyle/>
          <a:p>
            <a:pPr marL="514350" indent="-514350">
              <a:buFont typeface="+mj-lt"/>
              <a:buAutoNum type="arabicPeriod"/>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External Funding: Sponsorships, Patrons and Donors, Grants</a:t>
            </a: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514350" indent="-514350">
              <a:buAutoNum type="arabicPeriod"/>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Academic Goals: Build out "Workforce Ready" degrees, minors, certificates, and badges</a:t>
            </a: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514350" indent="-514350">
              <a:buAutoNum type="arabicPeriod"/>
            </a:pPr>
            <a:r>
              <a:rPr lang="en-US" b="1">
                <a:solidFill>
                  <a:schemeClr val="bg2">
                    <a:lumMod val="25000"/>
                  </a:schemeClr>
                </a:solidFill>
                <a:latin typeface="Helvetica"/>
                <a:ea typeface="Helvetica Neue" panose="02000503000000020004" pitchFamily="2" charset="0"/>
                <a:cs typeface="Helvetica Neue" panose="02000503000000020004" pitchFamily="2" charset="0"/>
              </a:rPr>
              <a:t>A Life of Service: Build out ACE classes and community </a:t>
            </a: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partnerships</a:t>
            </a:r>
          </a:p>
          <a:p>
            <a:pPr marL="514350" indent="-514350">
              <a:buAutoNum type="arabicPeriod"/>
            </a:pPr>
            <a:r>
              <a:rPr lang="en-US" b="1">
                <a:solidFill>
                  <a:schemeClr val="bg2">
                    <a:lumMod val="25000"/>
                  </a:schemeClr>
                </a:solidFill>
                <a:latin typeface="Helvetica"/>
                <a:ea typeface="Helvetica Neue" panose="02000503000000020004" pitchFamily="2" charset="0"/>
                <a:cs typeface="Helvetica Neue" panose="02000503000000020004" pitchFamily="2" charset="0"/>
              </a:rPr>
              <a:t>Renovations: Art Research Building, Dan Rather Communications Building, School of Music Practice Studios </a:t>
            </a:r>
          </a:p>
          <a:p>
            <a:pPr marL="514350" indent="-514350">
              <a:buAutoNum type="arabicPeriod"/>
            </a:pPr>
            <a:r>
              <a:rPr lang="en-US" b="1">
                <a:solidFill>
                  <a:schemeClr val="bg2">
                    <a:lumMod val="25000"/>
                  </a:schemeClr>
                </a:solidFill>
                <a:latin typeface="Helvetica"/>
                <a:ea typeface="Helvetica Neue" panose="02000503000000020004" pitchFamily="2" charset="0"/>
                <a:cs typeface="Helvetica Neue" panose="02000503000000020004" pitchFamily="2" charset="0"/>
              </a:rPr>
              <a:t>Partner with SHSU Online to build Bearkat Network</a:t>
            </a: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400438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a:rPr>
              <a:t>College of Arts &amp; Media</a:t>
            </a:r>
            <a:endParaRPr lang="en-US" dirty="0"/>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vert="horz" lIns="91440" tIns="45720" rIns="91440" bIns="45720" rtlCol="0" anchor="t">
            <a:normAutofit/>
          </a:bodyPr>
          <a:lstStyle/>
          <a:p>
            <a:r>
              <a:rPr lang="en-US" sz="2400" dirty="0">
                <a:solidFill>
                  <a:schemeClr val="bg2">
                    <a:lumMod val="25000"/>
                  </a:schemeClr>
                </a:solidFill>
                <a:latin typeface="Helvetica"/>
                <a:ea typeface="Helvetica Neue" panose="02000503000000020004" pitchFamily="2" charset="0"/>
                <a:cs typeface="Helvetica Neue" panose="02000503000000020004" pitchFamily="2" charset="0"/>
              </a:rPr>
              <a:t>Academic Departments</a:t>
            </a:r>
            <a:endPar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Art</a:t>
            </a: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Dance</a:t>
            </a: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Mass Communication</a:t>
            </a: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School of Music</a:t>
            </a: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Theatre &amp; Musical Theatre</a:t>
            </a: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Centers</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Center for Music Education</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Center for Early Music Research &amp; Performance</a:t>
            </a:r>
          </a:p>
          <a:p>
            <a:pPr lvl="1"/>
            <a:r>
              <a:rPr lang="en-US" sz="2000">
                <a:solidFill>
                  <a:schemeClr val="bg2">
                    <a:lumMod val="25000"/>
                  </a:schemeClr>
                </a:solidFill>
                <a:latin typeface="Helvetica"/>
                <a:ea typeface="Helvetica Neue" panose="02000503000000020004" pitchFamily="2" charset="0"/>
                <a:cs typeface="Helvetica Neue" panose="02000503000000020004" pitchFamily="2" charset="0"/>
              </a:rPr>
              <a:t>Center for Art Research &amp; Education</a:t>
            </a:r>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marL="0" indent="0">
              <a:buNone/>
            </a:pPr>
            <a:endParaRPr lang="en-US" sz="2400" dirty="0">
              <a:solidFill>
                <a:schemeClr val="bg2">
                  <a:lumMod val="25000"/>
                </a:schemeClr>
              </a:solidFill>
              <a:latin typeface="Helvetica"/>
              <a:cs typeface="Helvetica"/>
            </a:endParaRPr>
          </a:p>
          <a:p>
            <a:pPr lvl="1"/>
            <a:r>
              <a:rPr lang="en-US" sz="2000" dirty="0">
                <a:solidFill>
                  <a:schemeClr val="bg2">
                    <a:lumMod val="25000"/>
                  </a:schemeClr>
                </a:solidFill>
                <a:latin typeface="Helvetica"/>
                <a:cs typeface="Helvetica"/>
              </a:rPr>
              <a:t>The Department of Mass Communication developed a fully online MA in Emerging and Social Media to provide flexible scheduling and modality.</a:t>
            </a:r>
          </a:p>
          <a:p>
            <a:pPr marL="457200" lvl="1" indent="0">
              <a:buNone/>
            </a:pPr>
            <a:endParaRPr lang="en-US" sz="2000" dirty="0">
              <a:solidFill>
                <a:schemeClr val="bg2">
                  <a:lumMod val="25000"/>
                </a:schemeClr>
              </a:solidFill>
              <a:latin typeface="Helvetica"/>
              <a:cs typeface="Helvetica"/>
            </a:endParaRPr>
          </a:p>
          <a:p>
            <a:pPr lvl="1"/>
            <a:r>
              <a:rPr lang="en-US" sz="2000" dirty="0">
                <a:solidFill>
                  <a:schemeClr val="bg2">
                    <a:lumMod val="25000"/>
                  </a:schemeClr>
                </a:solidFill>
                <a:latin typeface="Helvetica"/>
                <a:cs typeface="Helvetica"/>
              </a:rPr>
              <a:t>CAM Public Events – more than 200 public events with attendance more than 19K.</a:t>
            </a:r>
          </a:p>
          <a:p>
            <a:pPr lvl="1"/>
            <a:endParaRPr lang="en-US" sz="2000" dirty="0">
              <a:solidFill>
                <a:schemeClr val="bg2">
                  <a:lumMod val="25000"/>
                </a:schemeClr>
              </a:solidFill>
              <a:latin typeface="Helvetica"/>
              <a:cs typeface="Helvetica"/>
            </a:endParaRPr>
          </a:p>
          <a:p>
            <a:pPr lvl="1"/>
            <a:r>
              <a:rPr lang="en-US" sz="2000" dirty="0">
                <a:solidFill>
                  <a:schemeClr val="bg2">
                    <a:lumMod val="25000"/>
                  </a:schemeClr>
                </a:solidFill>
                <a:latin typeface="Helvetica" pitchFamily="2" charset="0"/>
                <a:cs typeface="Helvetica"/>
              </a:rPr>
              <a:t>The SHSU Opera workshop won 1st prize in the National Opera Associations Scenes competition in the undergraduate division and 2nd prize in the graduate division.</a:t>
            </a:r>
            <a:endParaRPr lang="en-US" dirty="0"/>
          </a:p>
          <a:p>
            <a:pPr lvl="1"/>
            <a:endParaRPr lang="en-US" sz="2000" dirty="0">
              <a:solidFill>
                <a:schemeClr val="bg2">
                  <a:lumMod val="25000"/>
                </a:schemeClr>
              </a:solidFill>
              <a:latin typeface="Helvetica" pitchFamily="2" charset="0"/>
              <a:cs typeface="Helvetica"/>
            </a:endParaRPr>
          </a:p>
          <a:p>
            <a:pPr marL="457200" lvl="1" indent="0">
              <a:buNone/>
            </a:pPr>
            <a:endParaRPr lang="en-US" sz="2000" dirty="0">
              <a:solidFill>
                <a:schemeClr val="bg2">
                  <a:lumMod val="25000"/>
                </a:schemeClr>
              </a:solidFill>
              <a:latin typeface="Helvetica" pitchFamily="2" charset="0"/>
              <a:cs typeface="Helvetica"/>
            </a:endParaRPr>
          </a:p>
          <a:p>
            <a:pPr marL="457200" lvl="1" indent="0">
              <a:buNone/>
            </a:pPr>
            <a:endParaRPr lang="en-US" sz="2000" dirty="0">
              <a:solidFill>
                <a:schemeClr val="bg2">
                  <a:lumMod val="25000"/>
                </a:schemeClr>
              </a:solidFill>
              <a:latin typeface="Helvetica" pitchFamily="2" charset="0"/>
              <a:cs typeface="Helvetica"/>
            </a:endParaRPr>
          </a:p>
          <a:p>
            <a:pPr marL="457200" lvl="1" indent="0">
              <a:buNone/>
            </a:pPr>
            <a:endParaRPr lang="en-US" sz="2000" dirty="0">
              <a:solidFill>
                <a:schemeClr val="bg2">
                  <a:lumMod val="25000"/>
                </a:schemeClr>
              </a:solidFill>
              <a:latin typeface="Helvetica" pitchFamily="2" charset="0"/>
              <a:cs typeface="Helvetica"/>
            </a:endParaRPr>
          </a:p>
          <a:p>
            <a:pPr marL="457200" lvl="1" indent="0">
              <a:buNone/>
            </a:pPr>
            <a:endParaRPr lang="en-US" sz="2000" dirty="0">
              <a:solidFill>
                <a:schemeClr val="bg2">
                  <a:lumMod val="25000"/>
                </a:schemeClr>
              </a:solidFill>
              <a:latin typeface="Helvetica" pitchFamily="2" charset="0"/>
              <a:cs typeface="Helvetica"/>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marL="0" indent="0">
              <a:buNone/>
            </a:pPr>
            <a:endParaRPr lang="en-US" sz="24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The Texas State University System Board of Regents awarded School of Music student Mateo Seghezzo the Regents' Student Scholar Award.</a:t>
            </a:r>
          </a:p>
          <a:p>
            <a:pPr marL="457200" lvl="1" indent="0">
              <a:buNone/>
            </a:pPr>
            <a:endParaRPr lang="en-US" sz="20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The College of Arts and Media hosted programs that promoted belonging among faculty, staff, and students (e.g. First Generation Celebration, CAM Welcome Back Event, etc.).</a:t>
            </a:r>
            <a:endParaRPr lang="en-US">
              <a:solidFill>
                <a:schemeClr val="bg2">
                  <a:lumMod val="25000"/>
                </a:schemeClr>
              </a:solidFill>
            </a:endParaRPr>
          </a:p>
          <a:p>
            <a:pPr marL="457200" lvl="1" indent="0">
              <a:buNone/>
            </a:pPr>
            <a:endParaRPr lang="en-US" sz="20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CAM Public Events - featured events that mirror the diversity of our campus and local community. </a:t>
            </a:r>
            <a:endParaRPr lang="en-US" sz="2000" dirty="0">
              <a:solidFill>
                <a:schemeClr val="bg2">
                  <a:lumMod val="25000"/>
                </a:schemeClr>
              </a:solidFill>
              <a:latin typeface="Helvetica"/>
              <a:cs typeface="Helvetica"/>
            </a:endParaRPr>
          </a:p>
          <a:p>
            <a:pPr marL="457200" lvl="1" indent="0">
              <a:buNone/>
            </a:pPr>
            <a:endParaRPr lang="en-US" sz="2000" dirty="0">
              <a:solidFill>
                <a:schemeClr val="bg2">
                  <a:lumMod val="25000"/>
                </a:schemeClr>
              </a:solidFill>
              <a:latin typeface="Helvetica"/>
              <a:cs typeface="Helvetica"/>
            </a:endParaRPr>
          </a:p>
          <a:p>
            <a:pPr marL="457200" lvl="1" indent="0">
              <a:buNone/>
            </a:pPr>
            <a:endParaRPr lang="en-US" sz="2000" dirty="0">
              <a:solidFill>
                <a:schemeClr val="bg2">
                  <a:lumMod val="25000"/>
                </a:schemeClr>
              </a:solidFill>
              <a:latin typeface="Helvetica"/>
              <a:ea typeface="Helvetica Neue" panose="02000503000000020004" pitchFamily="2" charset="0"/>
              <a:cs typeface="Helvetica"/>
            </a:endParaRPr>
          </a:p>
          <a:p>
            <a:pPr lvl="1"/>
            <a:endParaRPr lang="en-US" sz="2000" dirty="0">
              <a:solidFill>
                <a:schemeClr val="bg2">
                  <a:lumMod val="25000"/>
                </a:schemeClr>
              </a:solidFill>
              <a:latin typeface="Helvetica"/>
              <a:ea typeface="Helvetica Neue" panose="02000503000000020004" pitchFamily="2" charset="0"/>
              <a:cs typeface="Calibri"/>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endParaRPr lang="en-US" sz="24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Art and Social Practice MFA graduate students created the "Traveling Social Pharmacy" (a collaborative project) exhibited at various locations across the SHSU campus and the City of Huntsville.</a:t>
            </a:r>
          </a:p>
          <a:p>
            <a:pPr marL="457200" lvl="1" indent="0">
              <a:buNone/>
            </a:pPr>
            <a:endParaRPr lang="en-US" sz="20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CAM Artist series </a:t>
            </a:r>
            <a:endParaRPr lang="en-US">
              <a:solidFill>
                <a:schemeClr val="bg2">
                  <a:lumMod val="25000"/>
                </a:schemeClr>
              </a:solidFill>
              <a:latin typeface="Helvetica"/>
            </a:endParaRPr>
          </a:p>
          <a:p>
            <a:pPr marL="457200" lvl="1" indent="0">
              <a:buNone/>
            </a:pPr>
            <a:endParaRPr lang="en-US" sz="20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CAM faculty and students continue to participate in Academic Community Engagement (ACE) classes. </a:t>
            </a:r>
          </a:p>
          <a:p>
            <a:pPr marL="457200" lvl="1" indent="0">
              <a:buNone/>
            </a:pPr>
            <a:endParaRPr lang="en-US" sz="2000" dirty="0">
              <a:solidFill>
                <a:schemeClr val="bg2">
                  <a:lumMod val="25000"/>
                </a:schemeClr>
              </a:solidFill>
              <a:latin typeface="Helvetica"/>
              <a:ea typeface="Helvetica Neue" panose="02000503000000020004" pitchFamily="2" charset="0"/>
              <a:cs typeface="Helvetica"/>
            </a:endParaRPr>
          </a:p>
          <a:p>
            <a:pPr lvl="1"/>
            <a:r>
              <a:rPr lang="en-US" sz="2000">
                <a:solidFill>
                  <a:schemeClr val="bg2">
                    <a:lumMod val="25000"/>
                  </a:schemeClr>
                </a:solidFill>
                <a:latin typeface="Helvetica"/>
                <a:ea typeface="Helvetica Neue" panose="02000503000000020004" pitchFamily="2" charset="0"/>
                <a:cs typeface="Helvetica"/>
              </a:rPr>
              <a:t>Ongoing collaboration to support the Vaccine Education Grant - $6.1 million</a:t>
            </a:r>
            <a:endParaRPr lang="en-US" sz="2000" dirty="0">
              <a:solidFill>
                <a:schemeClr val="bg2">
                  <a:lumMod val="25000"/>
                </a:schemeClr>
              </a:solidFill>
              <a:latin typeface="Helvetica" pitchFamily="2" charset="0"/>
              <a:ea typeface="Helvetica Neue" panose="02000503000000020004" pitchFamily="2" charset="0"/>
              <a:cs typeface="Helvetica"/>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marL="0" indent="0">
              <a:buNone/>
            </a:pPr>
            <a:endParaRPr lang="en-US" sz="24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The University art spaces hosted guest lectures and exhibitions of contemporary art in a variety of media by artists from diverse backgrounds from across the United States, the state and regionally.</a:t>
            </a:r>
          </a:p>
          <a:p>
            <a:pPr marL="457200" lvl="1" indent="0">
              <a:buNone/>
            </a:pPr>
            <a:endParaRPr lang="en-US" sz="20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The College of Arts and Media co-sponsored the Art + Biology + Community program, engaging local youth in interdisciplinary learning sessions.</a:t>
            </a:r>
            <a:endParaRPr lang="en-US">
              <a:solidFill>
                <a:schemeClr val="bg2">
                  <a:lumMod val="25000"/>
                </a:schemeClr>
              </a:solidFill>
            </a:endParaRPr>
          </a:p>
          <a:p>
            <a:pPr lvl="1"/>
            <a:endParaRPr lang="en-US" sz="2000" dirty="0">
              <a:solidFill>
                <a:schemeClr val="bg2">
                  <a:lumMod val="25000"/>
                </a:schemeClr>
              </a:solidFill>
              <a:latin typeface="Helvetica"/>
              <a:cs typeface="Helvetica"/>
            </a:endParaRPr>
          </a:p>
          <a:p>
            <a:pPr lvl="1"/>
            <a:r>
              <a:rPr lang="en-US" sz="2000">
                <a:solidFill>
                  <a:schemeClr val="bg2">
                    <a:lumMod val="25000"/>
                  </a:schemeClr>
                </a:solidFill>
                <a:latin typeface="Helvetica"/>
                <a:cs typeface="Helvetica"/>
              </a:rPr>
              <a:t>The Department of Dance hosted the American College Dance Association Festival which brought over 400 students from 22 universities to SHSU.</a:t>
            </a:r>
            <a:endParaRPr lang="en-US" sz="2000" dirty="0">
              <a:solidFill>
                <a:schemeClr val="bg2">
                  <a:lumMod val="25000"/>
                </a:schemeClr>
              </a:solidFill>
              <a:latin typeface="Helvetica"/>
              <a:cs typeface="Helvetica"/>
            </a:endParaRPr>
          </a:p>
          <a:p>
            <a:pPr lvl="1"/>
            <a:endParaRPr lang="en-US" sz="2000" dirty="0">
              <a:solidFill>
                <a:schemeClr val="bg2">
                  <a:lumMod val="25000"/>
                </a:schemeClr>
              </a:solidFill>
              <a:latin typeface="Helvetica"/>
              <a:cs typeface="Helvetica"/>
            </a:endParaRPr>
          </a:p>
          <a:p>
            <a:pPr lvl="1"/>
            <a:endParaRPr lang="en-US" sz="2000" dirty="0">
              <a:solidFill>
                <a:schemeClr val="bg2">
                  <a:lumMod val="25000"/>
                </a:schemeClr>
              </a:solidFill>
              <a:latin typeface="Helvetica"/>
              <a:cs typeface="Calibri"/>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278142429"/>
              </p:ext>
            </p:extLst>
          </p:nvPr>
        </p:nvGraphicFramePr>
        <p:xfrm>
          <a:off x="838199" y="1372630"/>
          <a:ext cx="10515600" cy="4980929"/>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000" b="1" dirty="0">
                          <a:solidFill>
                            <a:schemeClr val="bg1"/>
                          </a:solidFill>
                          <a:latin typeface="Helvetica"/>
                        </a:rPr>
                        <a:t>Art Faculty – (1) Ceramics Lecturer &amp; (4) Visiting Assistant Professors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Strategy 1: Prioritize Student Success and Access. </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0">
                        <a:buNone/>
                      </a:pPr>
                      <a:endParaRPr lang="en-US" sz="1600" b="0" i="0">
                        <a:solidFill>
                          <a:schemeClr val="bg2">
                            <a:lumMod val="25000"/>
                          </a:schemeClr>
                        </a:solidFill>
                        <a:latin typeface="Helvetica"/>
                        <a:ea typeface="Helvetica Neue" panose="02000503000000020004" pitchFamily="2" charset="0"/>
                        <a:cs typeface="Helvetica Neue" panose="02000503000000020004" pitchFamily="2" charset="0"/>
                      </a:endParaRPr>
                    </a:p>
                    <a:p>
                      <a:pPr lvl="0">
                        <a:buNone/>
                      </a:pPr>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Goal 1.1 - Recruit, retain, graduate, and empower students to drive sustainable growth. </a:t>
                      </a:r>
                    </a:p>
                  </a:txBody>
                  <a:tcPr>
                    <a:solidFill>
                      <a:schemeClr val="bg1"/>
                    </a:solidFill>
                  </a:tcPr>
                </a:tc>
                <a:extLst>
                  <a:ext uri="{0D108BD9-81ED-4DB2-BD59-A6C34878D82A}">
                    <a16:rowId xmlns:a16="http://schemas.microsoft.com/office/drawing/2014/main" val="1953934233"/>
                  </a:ext>
                </a:extLst>
              </a:tr>
              <a:tr h="455670">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$381,152</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pPr lvl="0">
                        <a:buNone/>
                      </a:pPr>
                      <a:r>
                        <a:rPr lang="en-US" sz="1600" b="0" i="0" u="none" strike="noStrike" noProof="0" dirty="0"/>
                        <a:t>The continuation of the ceramics position and the addition of four visiting assistant professor positions for the Department of Art is essential to maintain and enhance the quality of instruction. F</a:t>
                      </a:r>
                      <a:r>
                        <a:rPr lang="en-US" sz="1600" b="0" i="0" u="none" strike="noStrike" noProof="0" dirty="0">
                          <a:latin typeface="Calibri"/>
                        </a:rPr>
                        <a:t>unding for these positions is necessary to ensure the continued growth of our art programs and to provide students with the skills and knowledge needed to succeed in their future careers. This is needed to meet enrollment demands. </a:t>
                      </a:r>
                      <a:endParaRPr lang="en-US" dirty="0"/>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pPr lvl="0">
                        <a:buNone/>
                      </a:pPr>
                      <a:r>
                        <a:rPr lang="en-US" sz="1600" b="0" i="0" u="none" strike="noStrike" noProof="0" dirty="0"/>
                        <a:t>Failure to fund this request </a:t>
                      </a:r>
                      <a:r>
                        <a:rPr lang="en-US" sz="1600" b="0" i="0" u="none" strike="noStrike" noProof="0" dirty="0">
                          <a:latin typeface="Calibri"/>
                        </a:rPr>
                        <a:t>could result in decreased academic quality, reduced enrollment, and a loss of revenue. L</a:t>
                      </a:r>
                      <a:r>
                        <a:rPr lang="en-US" sz="1600" b="0" i="0" u="none" strike="noStrike" noProof="0" dirty="0"/>
                        <a:t>ack of investment in the department could result in long-term damage to our academic standing, reputation, and financial stability.</a:t>
                      </a:r>
                      <a:endParaRPr lang="en-US" sz="1600" b="0" i="0" u="none" strike="noStrike" noProof="0" dirty="0">
                        <a:latin typeface="Calibri"/>
                      </a:endParaRP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a:ea typeface="Helvetica Neue" panose="02000503000000020004" pitchFamily="2" charset="0"/>
                <a:cs typeface="Helvetica Neue" panose="02000503000000020004" pitchFamily="2" charset="0"/>
              </a:rPr>
              <a:t>Supportive Data</a:t>
            </a:r>
            <a:endParaRPr lang="en-US" b="1" dirty="0">
              <a:latin typeface="Helvetica Neue"/>
              <a:ea typeface="Helvetica Neue" panose="02000503000000020004" pitchFamily="2" charset="0"/>
              <a:cs typeface="Helvetica Neue" panose="02000503000000020004" pitchFamily="2" charset="0"/>
            </a:endParaRPr>
          </a:p>
        </p:txBody>
      </p:sp>
      <p:pic>
        <p:nvPicPr>
          <p:cNvPr id="4" name="Picture 4" descr="Sam Houston State University Enrollment Bar Chart">
            <a:extLst>
              <a:ext uri="{FF2B5EF4-FFF2-40B4-BE49-F238E27FC236}">
                <a16:creationId xmlns:a16="http://schemas.microsoft.com/office/drawing/2014/main" id="{8861B7CB-C222-978C-A60C-A13DE1F8A91A}"/>
              </a:ext>
            </a:extLst>
          </p:cNvPr>
          <p:cNvPicPr>
            <a:picLocks noGrp="1" noChangeAspect="1"/>
          </p:cNvPicPr>
          <p:nvPr>
            <p:ph idx="1"/>
          </p:nvPr>
        </p:nvPicPr>
        <p:blipFill>
          <a:blip r:embed="rId2"/>
          <a:stretch>
            <a:fillRect/>
          </a:stretch>
        </p:blipFill>
        <p:spPr>
          <a:xfrm>
            <a:off x="1929124" y="1374185"/>
            <a:ext cx="8688076" cy="4614838"/>
          </a:xfrm>
        </p:spPr>
      </p:pic>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sp>
        <p:nvSpPr>
          <p:cNvPr id="7" name="Content Placeholder 2">
            <a:extLst>
              <a:ext uri="{FF2B5EF4-FFF2-40B4-BE49-F238E27FC236}">
                <a16:creationId xmlns:a16="http://schemas.microsoft.com/office/drawing/2014/main" id="{89F48C8F-C4DD-83DD-DDDB-1AA904EE75A8}"/>
              </a:ext>
            </a:extLst>
          </p:cNvPr>
          <p:cNvSpPr txBox="1">
            <a:spLocks/>
          </p:cNvSpPr>
          <p:nvPr/>
        </p:nvSpPr>
        <p:spPr>
          <a:xfrm>
            <a:off x="4068494" y="5962195"/>
            <a:ext cx="4057613" cy="537001"/>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2">
                    <a:lumMod val="25000"/>
                  </a:schemeClr>
                </a:solidFill>
                <a:latin typeface="Helvetica"/>
                <a:ea typeface="Helvetica Neue" panose="02000503000000020004" pitchFamily="2" charset="0"/>
                <a:cs typeface="Helvetica Neue" panose="02000503000000020004" pitchFamily="2" charset="0"/>
              </a:rPr>
              <a:t>25.3% enrollment growth</a:t>
            </a:r>
            <a:endParaRPr lang="en-US"/>
          </a:p>
        </p:txBody>
      </p:sp>
    </p:spTree>
    <p:extLst>
      <p:ext uri="{BB962C8B-B14F-4D97-AF65-F5344CB8AC3E}">
        <p14:creationId xmlns:p14="http://schemas.microsoft.com/office/powerpoint/2010/main" val="1121645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#2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C3A8575A-EB22-1187-5EA3-739E84F867B1}"/>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BC84E82B-8BDC-6A0A-4E07-C35FBDD3D746}"/>
              </a:ext>
            </a:extLst>
          </p:cNvPr>
          <p:cNvGraphicFramePr>
            <a:graphicFrameLocks noGrp="1"/>
          </p:cNvGraphicFramePr>
          <p:nvPr>
            <p:extLst>
              <p:ext uri="{D42A27DB-BD31-4B8C-83A1-F6EECF244321}">
                <p14:modId xmlns:p14="http://schemas.microsoft.com/office/powerpoint/2010/main" val="3341822900"/>
              </p:ext>
            </p:extLst>
          </p:nvPr>
        </p:nvGraphicFramePr>
        <p:xfrm>
          <a:off x="838199" y="1372630"/>
          <a:ext cx="10515600" cy="4796138"/>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#2 Budget Priority</a:t>
                      </a:r>
                    </a:p>
                  </a:txBody>
                  <a:tcPr>
                    <a:solidFill>
                      <a:srgbClr val="E36436"/>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2000" b="1" dirty="0">
                          <a:solidFill>
                            <a:schemeClr val="bg1"/>
                          </a:solidFill>
                          <a:latin typeface="Helvetica"/>
                        </a:rPr>
                        <a:t>MCOM Faculty – Clinical Asst. Prof &amp; Visiting Asst. Prof</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lvl="0">
                        <a:buNone/>
                      </a:pPr>
                      <a:r>
                        <a:rPr lang="en-US" sz="1600" b="0" i="0" u="none" strike="noStrike" noProof="0" dirty="0">
                          <a:solidFill>
                            <a:schemeClr val="bg2">
                              <a:lumMod val="25000"/>
                            </a:schemeClr>
                          </a:solidFill>
                          <a:latin typeface="Helvetica"/>
                        </a:rPr>
                        <a:t>Strategy 1: Prioritize Student Success and Access. </a:t>
                      </a:r>
                      <a:endParaRPr lang="en-US" sz="1600" b="0" i="0" u="none" strike="noStrike" noProof="0" dirty="0"/>
                    </a:p>
                    <a:p>
                      <a:pPr lvl="0">
                        <a:buNone/>
                      </a:pPr>
                      <a:endParaRPr lang="en-US" sz="1600" b="0" i="0" u="none" strike="noStrike" noProof="0" dirty="0"/>
                    </a:p>
                    <a:p>
                      <a:pPr lvl="0">
                        <a:buNone/>
                      </a:pPr>
                      <a:r>
                        <a:rPr lang="en-US" sz="1600" b="0" i="0" u="none" strike="noStrike" noProof="0" dirty="0">
                          <a:solidFill>
                            <a:schemeClr val="bg2">
                              <a:lumMod val="25000"/>
                            </a:schemeClr>
                          </a:solidFill>
                          <a:latin typeface="Helvetica"/>
                        </a:rPr>
                        <a:t>Goal 1.1 - Recruit, retain, graduate, and empower students to drive sustainable growth. </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1953934233"/>
                  </a:ext>
                </a:extLst>
              </a:tr>
              <a:tr h="455670">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$157,841</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pPr lvl="0">
                        <a:buNone/>
                      </a:pPr>
                      <a:r>
                        <a:rPr lang="en-US" sz="1600" b="0" i="0" u="none" strike="noStrike" noProof="0" dirty="0"/>
                        <a:t>These faculty positions are crucial for students to develop critical communication skills and provides them with the necessary training to excel in the media industry. These positions ensure </a:t>
                      </a:r>
                      <a:r>
                        <a:rPr lang="en-US" sz="1600" b="0" i="0" u="none" strike="noStrike" noProof="0" dirty="0">
                          <a:latin typeface="Calibri"/>
                        </a:rPr>
                        <a:t>students develop strong critical thinking, communication, and writing skills that are essential for a variety of careers in broadcast journalism, media, and communications. Needed to support current enrollments. </a:t>
                      </a: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u="none" strike="noStrike" kern="1200" dirty="0">
                          <a:solidFill>
                            <a:schemeClr val="dk1"/>
                          </a:solidFill>
                          <a:latin typeface="Calibri"/>
                          <a:ea typeface="+mn-ea"/>
                          <a:cs typeface="+mn-cs"/>
                        </a:rPr>
                        <a:t>Failure to fund these positions </a:t>
                      </a:r>
                      <a:r>
                        <a:rPr lang="en-US" sz="1600" b="0" i="0" u="none" strike="noStrike" kern="1200" noProof="0" dirty="0">
                          <a:solidFill>
                            <a:schemeClr val="dk1"/>
                          </a:solidFill>
                          <a:latin typeface="Calibri"/>
                          <a:ea typeface="+mn-ea"/>
                          <a:cs typeface="+mn-cs"/>
                        </a:rPr>
                        <a:t>poses a</a:t>
                      </a:r>
                      <a:r>
                        <a:rPr lang="en-US" sz="1600" b="0" i="0" u="none" strike="noStrike" noProof="0" dirty="0"/>
                        <a:t> significant risk of loss of revenue for the university.  W</a:t>
                      </a:r>
                      <a:r>
                        <a:rPr lang="en-US" sz="1600" b="0" i="0" u="none" strike="noStrike" noProof="0" dirty="0">
                          <a:latin typeface="Calibri"/>
                        </a:rPr>
                        <a:t>ithout sufficient faculty, the university may not be able to offer the required courses and opportunities for students to graduate on time, leading to delays and potential loss of tuition revenue. </a:t>
                      </a:r>
                      <a:endParaRPr lang="en-US" sz="1600" b="0" i="0" u="none" strike="noStrike" noProof="0">
                        <a:latin typeface="Calibri"/>
                      </a:endParaRP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646649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0588827950C8459D2AC410CB957BD0" ma:contentTypeVersion="4" ma:contentTypeDescription="Create a new document." ma:contentTypeScope="" ma:versionID="7affbbe4e5c20d1ebae90c4bd3456ea0">
  <xsd:schema xmlns:xsd="http://www.w3.org/2001/XMLSchema" xmlns:xs="http://www.w3.org/2001/XMLSchema" xmlns:p="http://schemas.microsoft.com/office/2006/metadata/properties" xmlns:ns2="ada3f4a6-d6c9-4191-a9fb-480a9055ce89" xmlns:ns3="073f22b3-d61c-4ebb-9c53-d3771473591b" targetNamespace="http://schemas.microsoft.com/office/2006/metadata/properties" ma:root="true" ma:fieldsID="24553ed649181ef5a021b88b514d32d0" ns2:_="" ns3:_="">
    <xsd:import namespace="ada3f4a6-d6c9-4191-a9fb-480a9055ce89"/>
    <xsd:import namespace="073f22b3-d61c-4ebb-9c53-d3771473591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a3f4a6-d6c9-4191-a9fb-480a9055ce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73f22b3-d61c-4ebb-9c53-d3771473591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E75260-EDCE-4BCB-B8B0-B0CD62DDAF99}">
  <ds:schemaRefs>
    <ds:schemaRef ds:uri="http://schemas.microsoft.com/sharepoint/v3/contenttype/forms"/>
  </ds:schemaRefs>
</ds:datastoreItem>
</file>

<file path=customXml/itemProps2.xml><?xml version="1.0" encoding="utf-8"?>
<ds:datastoreItem xmlns:ds="http://schemas.openxmlformats.org/officeDocument/2006/customXml" ds:itemID="{FAE7209C-1C74-4485-8D2F-8F3C4090BF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a3f4a6-d6c9-4191-a9fb-480a9055ce89"/>
    <ds:schemaRef ds:uri="073f22b3-d61c-4ebb-9c53-d377147359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76EF5AF-8371-4E00-AE14-954F961C0F2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165</TotalTime>
  <Words>1399</Words>
  <Application>Microsoft Office PowerPoint</Application>
  <PresentationFormat>Widescreen</PresentationFormat>
  <Paragraphs>160</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Helvetica</vt:lpstr>
      <vt:lpstr>Helvetica Neue</vt:lpstr>
      <vt:lpstr>Helvetica Oblique</vt:lpstr>
      <vt:lpstr>Office Theme 2013 - 2022</vt:lpstr>
      <vt:lpstr>College of Arts &amp; Media</vt:lpstr>
      <vt:lpstr>College of Arts &amp; Media</vt:lpstr>
      <vt:lpstr>FY 2023 Accomplishments</vt:lpstr>
      <vt:lpstr>FY 2023 Accomplishments</vt:lpstr>
      <vt:lpstr>FY 2023 Accomplishments</vt:lpstr>
      <vt:lpstr>FY 2023 Accomplishments</vt:lpstr>
      <vt:lpstr>Budget Request</vt:lpstr>
      <vt:lpstr>Supportive Data</vt:lpstr>
      <vt:lpstr>Budget Request</vt:lpstr>
      <vt:lpstr>Supportive Data</vt:lpstr>
      <vt:lpstr>Budget Request</vt:lpstr>
      <vt:lpstr>Supportive Data</vt:lpstr>
      <vt:lpstr>Budget Request</vt:lpstr>
      <vt:lpstr>Budget Request</vt:lpstr>
      <vt:lpstr>Summary of Budget Requests</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491</cp:revision>
  <dcterms:created xsi:type="dcterms:W3CDTF">2023-01-09T16:14:47Z</dcterms:created>
  <dcterms:modified xsi:type="dcterms:W3CDTF">2023-03-30T14:08:04Z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0x0101001A0588827950C8459D2AC410CB957BD0</vt:lpwstr>
  </property>
</Properties>
</file>